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78" r:id="rId4"/>
    <p:sldId id="279" r:id="rId5"/>
    <p:sldId id="277" r:id="rId6"/>
    <p:sldId id="280" r:id="rId7"/>
    <p:sldId id="28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2"/>
    <p:restoredTop sz="96696"/>
  </p:normalViewPr>
  <p:slideViewPr>
    <p:cSldViewPr snapToGrid="0" snapToObjects="1">
      <p:cViewPr>
        <p:scale>
          <a:sx n="70" d="100"/>
          <a:sy n="70" d="100"/>
        </p:scale>
        <p:origin x="784" y="24"/>
      </p:cViewPr>
      <p:guideLst>
        <p:guide orient="horz" pos="2160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121" d="100"/>
          <a:sy n="121" d="100"/>
        </p:scale>
        <p:origin x="386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A866-E161-E24B-A6D8-021F87D7A390}" type="datetimeFigureOut">
              <a:rPr lang="et-EE"/>
              <a:pPr/>
              <a:t>09.04.2020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4DE21-000F-3446-9136-010A82CA33C2}" type="slidenum">
              <a:rPr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784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83780-4101-B144-B49A-D1563EE9DE2A}" type="datetimeFigureOut">
              <a:rPr lang="et-EE"/>
              <a:pPr/>
              <a:t>09.04.2020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DD993-2AAB-7B4C-94A1-3F3E45BF7271}" type="slidenum">
              <a:rPr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394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DD993-2AAB-7B4C-94A1-3F3E45BF7271}" type="slidenum">
              <a:rPr lang="uk-UA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330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islaid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744635" y="4410776"/>
            <a:ext cx="2447365" cy="2447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360382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t-EE"/>
          </a:p>
        </p:txBody>
      </p:sp>
      <p:sp>
        <p:nvSpPr>
          <p:cNvPr id="15" name="Rectangle 14"/>
          <p:cNvSpPr/>
          <p:nvPr userDrawn="1"/>
        </p:nvSpPr>
        <p:spPr>
          <a:xfrm>
            <a:off x="-1200" y="4374776"/>
            <a:ext cx="9745976" cy="24917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 anchorCtr="0"/>
          <a:lstStyle/>
          <a:p>
            <a:pPr algn="ctr"/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4061" y="5914800"/>
            <a:ext cx="8866480" cy="316528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Eesnimi Perenimi. Ametikoht</a:t>
            </a:r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061" y="4554000"/>
            <a:ext cx="8866800" cy="1173600"/>
          </a:xfrm>
        </p:spPr>
        <p:txBody>
          <a:bodyPr wrap="square" anchor="ctr" anchorCtr="0">
            <a:noAutofit/>
          </a:bodyPr>
          <a:lstStyle>
            <a:lvl1pPr algn="l" fontAlgn="auto">
              <a:lnSpc>
                <a:spcPts val="44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Presentatsiooni pealkiri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394061" y="6303600"/>
            <a:ext cx="1051967" cy="233776"/>
          </a:xfrm>
        </p:spPr>
        <p:txBody>
          <a:bodyPr/>
          <a:lstStyle>
            <a:lvl1pPr algn="l">
              <a:defRPr sz="1800" i="0">
                <a:solidFill>
                  <a:schemeClr val="bg1"/>
                </a:solidFill>
              </a:defRPr>
            </a:lvl1pPr>
          </a:lstStyle>
          <a:p>
            <a:fld id="{7F81B940-B93F-184F-83D0-F070CD060CB1}" type="datetime1">
              <a:rPr lang="et-EE"/>
              <a:pPr/>
              <a:t>09.04.2020</a:t>
            </a:fld>
            <a:endParaRPr lang="et-EE"/>
          </a:p>
        </p:txBody>
      </p:sp>
      <p:sp>
        <p:nvSpPr>
          <p:cNvPr id="12" name="Rectangle 11"/>
          <p:cNvSpPr/>
          <p:nvPr userDrawn="1"/>
        </p:nvSpPr>
        <p:spPr>
          <a:xfrm>
            <a:off x="-1200" y="4374776"/>
            <a:ext cx="121932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t-EE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532" y="5256436"/>
            <a:ext cx="1505712" cy="7559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3700" y="4081645"/>
            <a:ext cx="9350375" cy="279218"/>
          </a:xfrm>
        </p:spPr>
        <p:txBody>
          <a:bodyPr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1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367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lt, graafik ja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4062" y="457200"/>
            <a:ext cx="4062191" cy="112853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Pealkiri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3898" y="457200"/>
            <a:ext cx="7227986" cy="56139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4062" y="1637858"/>
            <a:ext cx="4062191" cy="4433332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Pilti või olukorda täpsustav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E30-9DBD-D54C-8E33-C2C45D13C497}" type="datetime1">
              <a:rPr lang="et-EE"/>
              <a:pPr/>
              <a:t>09.04.2020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fld id="{C3836BD1-783F-EE47-9804-03395A17E752}" type="slidenum">
              <a:rPr/>
              <a:pPr/>
              <a:t>‹#›</a:t>
            </a:fld>
            <a:endParaRPr lang="et-EE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03899" y="5781040"/>
            <a:ext cx="7221960" cy="290150"/>
          </a:xfrm>
        </p:spPr>
        <p:txBody>
          <a:bodyPr lIns="180000" rIns="180000"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1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196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islaid Roh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361503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t-EE"/>
          </a:p>
        </p:txBody>
      </p:sp>
      <p:sp>
        <p:nvSpPr>
          <p:cNvPr id="15" name="Rectangle 14"/>
          <p:cNvSpPr/>
          <p:nvPr userDrawn="1"/>
        </p:nvSpPr>
        <p:spPr>
          <a:xfrm>
            <a:off x="0" y="4410776"/>
            <a:ext cx="9744635" cy="244061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4061" y="5914800"/>
            <a:ext cx="8879818" cy="3168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Eesnimi Perenimi. Ametikoht</a:t>
            </a:r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062" y="4554000"/>
            <a:ext cx="8866800" cy="1173600"/>
          </a:xfrm>
        </p:spPr>
        <p:txBody>
          <a:bodyPr anchor="ctr" anchorCtr="0">
            <a:normAutofit/>
          </a:bodyPr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Presentatsiooni pealkiri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394061" y="6303600"/>
            <a:ext cx="1051200" cy="234000"/>
          </a:xfrm>
        </p:spPr>
        <p:txBody>
          <a:bodyPr/>
          <a:lstStyle>
            <a:lvl1pPr algn="l">
              <a:defRPr sz="1800" i="0">
                <a:solidFill>
                  <a:schemeClr val="bg1"/>
                </a:solidFill>
              </a:defRPr>
            </a:lvl1pPr>
          </a:lstStyle>
          <a:p>
            <a:fld id="{124ABF2B-E5F7-0442-A5AE-01D467CA712B}" type="datetime1">
              <a:rPr lang="hr-HR"/>
              <a:pPr/>
              <a:t>9.4.2020.</a:t>
            </a:fld>
            <a:endParaRPr lang="hr-HR"/>
          </a:p>
        </p:txBody>
      </p:sp>
      <p:sp>
        <p:nvSpPr>
          <p:cNvPr id="7" name="Rectangle 6"/>
          <p:cNvSpPr/>
          <p:nvPr userDrawn="1"/>
        </p:nvSpPr>
        <p:spPr>
          <a:xfrm>
            <a:off x="-1200" y="4369884"/>
            <a:ext cx="121932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t-E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532" y="5256436"/>
            <a:ext cx="1505712" cy="7559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3700" y="4081645"/>
            <a:ext cx="9350375" cy="279218"/>
          </a:xfrm>
        </p:spPr>
        <p:txBody>
          <a:bodyPr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1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õpu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52752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4062" y="5702901"/>
            <a:ext cx="8888161" cy="432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Lühike täpsustav tekst</a:t>
            </a:r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064" y="4852300"/>
            <a:ext cx="8888160" cy="839966"/>
          </a:xfrm>
        </p:spPr>
        <p:txBody>
          <a:bodyPr anchor="b" anchorCtr="0">
            <a:normAutofit/>
          </a:bodyPr>
          <a:lstStyle>
            <a:lvl1pPr algn="l">
              <a:lnSpc>
                <a:spcPts val="4400"/>
              </a:lnSpc>
              <a:defRPr sz="44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Lõpuslaidi pealkiri või tänud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394061" y="6150373"/>
            <a:ext cx="1504530" cy="365125"/>
          </a:xfrm>
        </p:spPr>
        <p:txBody>
          <a:bodyPr/>
          <a:lstStyle>
            <a:lvl1pPr algn="l">
              <a:defRPr sz="1600" i="0"/>
            </a:lvl1pPr>
          </a:lstStyle>
          <a:p>
            <a:fld id="{768BE1D9-E988-0B48-B779-C04341F8D04F}" type="datetime1">
              <a:rPr lang="et-EE"/>
              <a:pPr/>
              <a:t>09.04.2020</a:t>
            </a:fld>
            <a:endParaRPr lang="et-E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203" y="5524183"/>
            <a:ext cx="1707425" cy="857169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3700" y="4473237"/>
            <a:ext cx="8888523" cy="290150"/>
          </a:xfrm>
        </p:spPr>
        <p:txBody>
          <a:bodyPr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1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heslaid kolm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914000"/>
            <a:ext cx="12192000" cy="19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Rectangle 15"/>
          <p:cNvSpPr/>
          <p:nvPr userDrawn="1"/>
        </p:nvSpPr>
        <p:spPr>
          <a:xfrm>
            <a:off x="-1200" y="4913335"/>
            <a:ext cx="121932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000" y="5076000"/>
            <a:ext cx="9642213" cy="828000"/>
          </a:xfrm>
        </p:spPr>
        <p:txBody>
          <a:bodyPr anchor="b">
            <a:normAutofit/>
          </a:bodyPr>
          <a:lstStyle>
            <a:lvl1pPr>
              <a:lnSpc>
                <a:spcPts val="44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Vaheslaidi pealkiri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4062" y="5904000"/>
            <a:ext cx="9640800" cy="432000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Lühike täpsustav tekst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4032000" cy="4896000"/>
          </a:xfrm>
        </p:spPr>
        <p:txBody>
          <a:bodyPr/>
          <a:lstStyle/>
          <a:p>
            <a:endParaRPr lang="et-EE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080000" y="-1"/>
            <a:ext cx="4032000" cy="4896000"/>
          </a:xfrm>
        </p:spPr>
        <p:txBody>
          <a:bodyPr/>
          <a:lstStyle/>
          <a:p>
            <a:endParaRPr lang="et-EE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8160000" y="-1"/>
            <a:ext cx="4032000" cy="4896000"/>
          </a:xfrm>
        </p:spPr>
        <p:txBody>
          <a:bodyPr/>
          <a:lstStyle/>
          <a:p>
            <a:endParaRPr lang="et-EE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616781"/>
            <a:ext cx="4031999" cy="279218"/>
          </a:xfrm>
        </p:spPr>
        <p:txBody>
          <a:bodyPr lIns="180000" rIns="180000"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2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079999" y="4616781"/>
            <a:ext cx="4031999" cy="279218"/>
          </a:xfrm>
        </p:spPr>
        <p:txBody>
          <a:bodyPr lIns="180000" rIns="180000"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2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8160001" y="4616781"/>
            <a:ext cx="4031999" cy="279218"/>
          </a:xfrm>
        </p:spPr>
        <p:txBody>
          <a:bodyPr lIns="180000" rIns="180000"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2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298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heslaid üks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8960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t-EE"/>
          </a:p>
        </p:txBody>
      </p:sp>
      <p:sp>
        <p:nvSpPr>
          <p:cNvPr id="15" name="Rectangle 14"/>
          <p:cNvSpPr/>
          <p:nvPr userDrawn="1"/>
        </p:nvSpPr>
        <p:spPr>
          <a:xfrm>
            <a:off x="0" y="4914000"/>
            <a:ext cx="12192000" cy="19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4061" y="5922330"/>
            <a:ext cx="11354916" cy="4320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Lühike täpsustav tekst</a:t>
            </a:r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000" y="5076000"/>
            <a:ext cx="11354915" cy="836206"/>
          </a:xfrm>
        </p:spPr>
        <p:txBody>
          <a:bodyPr anchor="b" anchorCtr="0">
            <a:normAutofit/>
          </a:bodyPr>
          <a:lstStyle>
            <a:lvl1pPr algn="l">
              <a:lnSpc>
                <a:spcPts val="44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Vaheslaidi pealkiri</a:t>
            </a:r>
            <a:endParaRPr lang="et-EE"/>
          </a:p>
        </p:txBody>
      </p:sp>
      <p:sp>
        <p:nvSpPr>
          <p:cNvPr id="6" name="Rectangle 5"/>
          <p:cNvSpPr/>
          <p:nvPr userDrawn="1"/>
        </p:nvSpPr>
        <p:spPr>
          <a:xfrm>
            <a:off x="-1200" y="4913335"/>
            <a:ext cx="121932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t-EE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3700" y="4605851"/>
            <a:ext cx="8888523" cy="290150"/>
          </a:xfrm>
        </p:spPr>
        <p:txBody>
          <a:bodyPr anchor="ctr" anchorCtr="0">
            <a:normAutofit/>
          </a:bodyPr>
          <a:lstStyle>
            <a:lvl1pPr marL="0" indent="0">
              <a:buFont typeface="Arial" charset="0"/>
              <a:buNone/>
              <a:defRPr sz="1200" i="1">
                <a:solidFill>
                  <a:schemeClr val="bg1"/>
                </a:solidFill>
              </a:defRPr>
            </a:lvl1pPr>
            <a:lvl2pPr marL="360000" indent="0">
              <a:buFont typeface="Arial" charset="0"/>
              <a:buNone/>
              <a:defRPr/>
            </a:lvl2pPr>
            <a:lvl3pPr marL="720000" indent="0">
              <a:buNone/>
              <a:defRPr/>
            </a:lvl3pPr>
            <a:lvl4pPr marL="90000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Pildi autor</a:t>
            </a:r>
            <a:endParaRPr lang="et-EE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4063" y="212767"/>
            <a:ext cx="10080000" cy="720000"/>
          </a:xfrm>
        </p:spPr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et-EE"/>
              <a:t>Pealkiri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4063" y="1088020"/>
            <a:ext cx="10080000" cy="4999271"/>
          </a:xfrm>
        </p:spPr>
        <p:txBody>
          <a:bodyPr/>
          <a:lstStyle>
            <a:lvl1pPr marL="360000" indent="-360000">
              <a:defRPr sz="2800"/>
            </a:lvl1pPr>
            <a:lvl2pPr marL="648000" indent="-288000">
              <a:lnSpc>
                <a:spcPts val="2600"/>
              </a:lnSpc>
              <a:buSzPct val="80000"/>
              <a:buFontTx/>
              <a:buBlip>
                <a:blip r:embed="rId2"/>
              </a:buBlip>
              <a:defRPr sz="2200"/>
            </a:lvl2pPr>
            <a:lvl3pPr marL="864000" indent="-216000">
              <a:buClrTx/>
              <a:buSzPct val="80000"/>
              <a:buFont typeface="AlNile-Bold" charset="-78"/>
              <a:buChar char="●"/>
              <a:defRPr/>
            </a:lvl3pPr>
            <a:lvl4pPr marL="1080000" indent="-216000">
              <a:buClrTx/>
              <a:buSzPct val="80000"/>
              <a:buFont typeface="AlNile" charset="-78"/>
              <a:buChar char="●"/>
              <a:defRPr/>
            </a:lvl4pPr>
            <a:lvl5pPr marL="1296000" indent="-216000">
              <a:buClrTx/>
              <a:buSzPct val="80000"/>
              <a:buFont typeface="AlNile" charset="-78"/>
              <a:buChar char="●"/>
              <a:defRPr/>
            </a:lvl5pPr>
          </a:lstStyle>
          <a:p>
            <a:pPr lvl="0"/>
            <a:r>
              <a:rPr lang="en-US"/>
              <a:t>Suurem tekst</a:t>
            </a:r>
          </a:p>
          <a:p>
            <a:pPr lvl="1"/>
            <a:r>
              <a:rPr lang="en-US"/>
              <a:t>Keskmise suurusega tekst</a:t>
            </a:r>
          </a:p>
          <a:p>
            <a:pPr lvl="2"/>
            <a:r>
              <a:rPr lang="en-US"/>
              <a:t>Väike tekst 1. Teksti värvi võib muuta vastavalt vajadusele.</a:t>
            </a:r>
          </a:p>
          <a:p>
            <a:pPr lvl="3"/>
            <a:r>
              <a:rPr lang="en-US"/>
              <a:t>Väike tekst 2. Teksti värvi võib muuta vastavalt vajadusele.</a:t>
            </a:r>
          </a:p>
          <a:p>
            <a:pPr lvl="4"/>
            <a:r>
              <a:rPr lang="en-US"/>
              <a:t>Väike tekst 3. Teksti värvi võib muuta vastavalt vajadusele.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96776" y="6239065"/>
            <a:ext cx="640800" cy="365125"/>
          </a:xfrm>
        </p:spPr>
        <p:txBody>
          <a:bodyPr anchor="ctr" anchorCtr="0"/>
          <a:lstStyle/>
          <a:p>
            <a:fld id="{E2599ED7-79D2-9848-BCDA-CE1CC104187C}" type="datetime1">
              <a:rPr lang="et-EE"/>
              <a:pPr/>
              <a:t>09.04.2020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061" y="6239065"/>
            <a:ext cx="10080001" cy="365125"/>
          </a:xfrm>
        </p:spPr>
        <p:txBody>
          <a:bodyPr anchor="ctr" anchorCtr="0"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7576" y="6239065"/>
            <a:ext cx="300654" cy="365125"/>
          </a:xfrm>
        </p:spPr>
        <p:txBody>
          <a:bodyPr anchor="ctr" anchorCtr="0"/>
          <a:lstStyle>
            <a:lvl1pPr>
              <a:defRPr sz="1600" i="0"/>
            </a:lvl1pPr>
          </a:lstStyle>
          <a:p>
            <a:fld id="{C3836BD1-783F-EE47-9804-03395A17E752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90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k või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4063" y="212769"/>
            <a:ext cx="10080000" cy="720000"/>
          </a:xfrm>
        </p:spPr>
        <p:txBody>
          <a:bodyPr/>
          <a:lstStyle/>
          <a:p>
            <a:r>
              <a:rPr lang="en-US"/>
              <a:t>Pealkiri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4274-4CE2-E548-A68D-045A0F76D094}" type="datetime1">
              <a:rPr lang="et-EE"/>
              <a:pPr/>
              <a:t>09.04.2020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/>
              <a:pPr/>
              <a:t>‹#›</a:t>
            </a:fld>
            <a:endParaRPr lang="et-E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93700" y="932769"/>
            <a:ext cx="10080625" cy="396875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/>
              <a:t>Tühja sisuga slaidi lisainformatsioon</a:t>
            </a:r>
          </a:p>
        </p:txBody>
      </p:sp>
    </p:spTree>
    <p:extLst>
      <p:ext uri="{BB962C8B-B14F-4D97-AF65-F5344CB8AC3E}">
        <p14:creationId xmlns:p14="http://schemas.microsoft.com/office/powerpoint/2010/main" val="6430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0046-5AAC-C344-A38D-5E87BED8488C}" type="datetime1">
              <a:rPr lang="et-EE"/>
              <a:pPr/>
              <a:t>09.04.2020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9177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he sisu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4063" y="212767"/>
            <a:ext cx="10080000" cy="720000"/>
          </a:xfrm>
        </p:spPr>
        <p:txBody>
          <a:bodyPr/>
          <a:lstStyle/>
          <a:p>
            <a:r>
              <a:rPr lang="en-US"/>
              <a:t>Pealkiri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062" y="1099595"/>
            <a:ext cx="4860000" cy="5077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6063" y="1099595"/>
            <a:ext cx="4968000" cy="5077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F7F9-CAE5-4B48-B4BB-3D7BFE00C19D}" type="datetime1">
              <a:rPr lang="et-EE"/>
              <a:pPr/>
              <a:t>09.04.2020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23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4063" y="212767"/>
            <a:ext cx="10080000" cy="88450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063" y="1225296"/>
            <a:ext cx="10080000" cy="48619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87812" y="6239065"/>
            <a:ext cx="640800" cy="365125"/>
          </a:xfrm>
          <a:prstGeom prst="rect">
            <a:avLst/>
          </a:prstGeom>
        </p:spPr>
        <p:txBody>
          <a:bodyPr vert="horz" lIns="0" tIns="36000" rIns="0" bIns="0" rtlCol="0" anchor="ctr" anchorCtr="0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1D8-B4F8-6B44-AD72-9AA71DDC4CE3}" type="datetime1">
              <a:rPr lang="en-US"/>
              <a:pPr/>
              <a:t>4/9/2020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062" y="6239065"/>
            <a:ext cx="10080001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8612" y="6239065"/>
            <a:ext cx="297246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600" b="1" i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3836BD1-783F-EE47-9804-03395A17E752}" type="slidenum">
              <a:rPr lang="uk-UA"/>
              <a:pPr/>
              <a:t>‹#›</a:t>
            </a:fld>
            <a:endParaRPr lang="uk-U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943" y="303340"/>
            <a:ext cx="967942" cy="48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1" r:id="rId4"/>
    <p:sldLayoutId id="2147483661" r:id="rId5"/>
    <p:sldLayoutId id="2147483650" r:id="rId6"/>
    <p:sldLayoutId id="2147483654" r:id="rId7"/>
    <p:sldLayoutId id="2147483655" r:id="rId8"/>
    <p:sldLayoutId id="2147483652" r:id="rId9"/>
    <p:sldLayoutId id="2147483657" r:id="rId10"/>
  </p:sldLayoutIdLst>
  <p:hf hdr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400"/>
        </a:spcBef>
        <a:spcAft>
          <a:spcPts val="600"/>
        </a:spcAft>
        <a:buClr>
          <a:schemeClr val="accent5"/>
        </a:buClr>
        <a:buSzPct val="80000"/>
        <a:buFontTx/>
        <a:buBlip>
          <a:blip r:embed="rId13"/>
        </a:buBlip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400"/>
        </a:spcBef>
        <a:spcAft>
          <a:spcPts val="600"/>
        </a:spcAft>
        <a:buClr>
          <a:schemeClr val="accent5"/>
        </a:buClr>
        <a:buSzPct val="80000"/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400"/>
        </a:spcBef>
        <a:spcAft>
          <a:spcPts val="600"/>
        </a:spcAft>
        <a:buClrTx/>
        <a:buSzPct val="120000"/>
        <a:buFont typeface="Arial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80000" indent="-180000" algn="l" defTabSz="914400" rtl="0" eaLnBrk="1" latinLnBrk="0" hangingPunct="1">
        <a:lnSpc>
          <a:spcPct val="100000"/>
        </a:lnSpc>
        <a:spcBef>
          <a:spcPts val="400"/>
        </a:spcBef>
        <a:spcAft>
          <a:spcPts val="600"/>
        </a:spcAft>
        <a:buClrTx/>
        <a:buSzPct val="120000"/>
        <a:buFont typeface="Arial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260000" indent="-180000" algn="l" defTabSz="914400" rtl="0" eaLnBrk="1" latinLnBrk="0" hangingPunct="1">
        <a:lnSpc>
          <a:spcPct val="100000"/>
        </a:lnSpc>
        <a:spcBef>
          <a:spcPts val="400"/>
        </a:spcBef>
        <a:spcAft>
          <a:spcPts val="600"/>
        </a:spcAft>
        <a:buClrTx/>
        <a:buSzPct val="12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0" b="24460"/>
          <a:stretch>
            <a:fillRect/>
          </a:stretch>
        </p:blipFill>
        <p:spPr/>
      </p:pic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b="1" dirty="0" err="1" smtClean="0"/>
              <a:t>Brit</a:t>
            </a:r>
            <a:r>
              <a:rPr lang="et-EE" b="1" dirty="0" smtClean="0"/>
              <a:t> Peterson </a:t>
            </a:r>
            <a:r>
              <a:rPr lang="et-EE" dirty="0" smtClean="0"/>
              <a:t>Tartu Linnavalitsuse sotsiaal- ja tervishoiuosakonna lastekaitseteenistuse peaspetsialist</a:t>
            </a:r>
            <a:endParaRPr lang="et-EE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Asendus- ja </a:t>
            </a:r>
            <a:r>
              <a:rPr lang="et-EE" dirty="0" err="1" smtClean="0"/>
              <a:t>järelhooldusteenus</a:t>
            </a:r>
            <a:r>
              <a:rPr lang="et-EE" dirty="0" smtClean="0"/>
              <a:t> Tartu linnas</a:t>
            </a:r>
            <a:endParaRPr lang="et-E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t-EE"/>
              <a:t>Pildi autor: </a:t>
            </a:r>
            <a:r>
              <a:rPr lang="en-US"/>
              <a:t>Jane East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09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Asendus- ja </a:t>
            </a:r>
            <a:r>
              <a:rPr lang="et-EE" dirty="0" err="1" smtClean="0"/>
              <a:t>järelhooldusteenus</a:t>
            </a:r>
            <a:r>
              <a:rPr lang="et-EE" dirty="0" smtClean="0"/>
              <a:t> arvudes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dirty="0" smtClean="0"/>
              <a:t>Asendus- ja </a:t>
            </a:r>
            <a:r>
              <a:rPr lang="et-EE" dirty="0" err="1" smtClean="0"/>
              <a:t>järelhooldusteenus</a:t>
            </a:r>
            <a:r>
              <a:rPr lang="et-EE" dirty="0"/>
              <a:t>:</a:t>
            </a:r>
            <a:endParaRPr lang="et-EE" dirty="0" smtClean="0"/>
          </a:p>
          <a:p>
            <a:pPr lvl="3"/>
            <a:r>
              <a:rPr lang="et-EE" dirty="0" smtClean="0">
                <a:solidFill>
                  <a:schemeClr val="tx1"/>
                </a:solidFill>
              </a:rPr>
              <a:t>Asendushooldusel asenduskodus 60 last ja noort;</a:t>
            </a:r>
          </a:p>
          <a:p>
            <a:pPr lvl="3"/>
            <a:r>
              <a:rPr lang="et-EE" dirty="0" smtClean="0">
                <a:solidFill>
                  <a:schemeClr val="tx1"/>
                </a:solidFill>
              </a:rPr>
              <a:t>Asendushooldusel perekodus 9 last ja noort;</a:t>
            </a:r>
          </a:p>
          <a:p>
            <a:pPr lvl="3"/>
            <a:r>
              <a:rPr lang="et-EE" dirty="0" smtClean="0">
                <a:solidFill>
                  <a:schemeClr val="tx1"/>
                </a:solidFill>
              </a:rPr>
              <a:t>Asendushooldusteenusel hooldusperes 12 last;</a:t>
            </a:r>
          </a:p>
          <a:p>
            <a:pPr lvl="3"/>
            <a:r>
              <a:rPr lang="et-EE" dirty="0" err="1" smtClean="0">
                <a:solidFill>
                  <a:schemeClr val="tx1"/>
                </a:solidFill>
              </a:rPr>
              <a:t>Järelhooldusteenus</a:t>
            </a:r>
            <a:r>
              <a:rPr lang="et-EE" dirty="0" smtClean="0">
                <a:solidFill>
                  <a:schemeClr val="tx1"/>
                </a:solidFill>
              </a:rPr>
              <a:t> asutuses 15;</a:t>
            </a:r>
          </a:p>
          <a:p>
            <a:pPr lvl="3"/>
            <a:r>
              <a:rPr lang="et-EE" dirty="0" err="1" smtClean="0">
                <a:solidFill>
                  <a:schemeClr val="tx1"/>
                </a:solidFill>
              </a:rPr>
              <a:t>Järelhooldusteenus</a:t>
            </a:r>
            <a:r>
              <a:rPr lang="et-EE" dirty="0" smtClean="0">
                <a:solidFill>
                  <a:schemeClr val="tx1"/>
                </a:solidFill>
              </a:rPr>
              <a:t> iseseisvas elus 3;</a:t>
            </a:r>
          </a:p>
          <a:p>
            <a:pPr lvl="3"/>
            <a:r>
              <a:rPr lang="et-EE" dirty="0" smtClean="0">
                <a:solidFill>
                  <a:schemeClr val="tx1"/>
                </a:solidFill>
              </a:rPr>
              <a:t>Tugiperedes 6 last.</a:t>
            </a:r>
          </a:p>
          <a:p>
            <a:pPr lvl="1"/>
            <a:r>
              <a:rPr lang="et-EE" dirty="0" smtClean="0"/>
              <a:t>Asendushooldusel asendus- või perekodus:</a:t>
            </a:r>
          </a:p>
          <a:p>
            <a:pPr lvl="3"/>
            <a:r>
              <a:rPr lang="et-EE" dirty="0" smtClean="0">
                <a:solidFill>
                  <a:schemeClr val="tx1"/>
                </a:solidFill>
              </a:rPr>
              <a:t> täisealisi 8;</a:t>
            </a:r>
          </a:p>
          <a:p>
            <a:pPr lvl="3"/>
            <a:r>
              <a:rPr lang="et-EE" dirty="0" smtClean="0">
                <a:solidFill>
                  <a:schemeClr val="tx1"/>
                </a:solidFill>
              </a:rPr>
              <a:t>16-17aastaseid 18;</a:t>
            </a:r>
          </a:p>
          <a:p>
            <a:pPr lvl="3"/>
            <a:r>
              <a:rPr lang="et-EE" dirty="0" smtClean="0">
                <a:solidFill>
                  <a:schemeClr val="tx1"/>
                </a:solidFill>
              </a:rPr>
              <a:t>Alla 3-aastaseid 1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709" y="6239065"/>
            <a:ext cx="841867" cy="365125"/>
          </a:xfrm>
        </p:spPr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 lang="uk-UA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13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Asendushooldusteenuse </a:t>
            </a:r>
            <a:r>
              <a:rPr lang="et-EE" dirty="0" err="1" smtClean="0"/>
              <a:t>osutajad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Tartu linna lastele osutab teenust 12 erinevat asutust;</a:t>
            </a:r>
          </a:p>
          <a:p>
            <a:r>
              <a:rPr lang="et-EE" dirty="0" err="1" smtClean="0"/>
              <a:t>SA’s</a:t>
            </a:r>
            <a:r>
              <a:rPr lang="et-EE" dirty="0" smtClean="0"/>
              <a:t> Tartu Perekodu Käopesa asendushooldusteenusel 27 Tartu linna last;</a:t>
            </a:r>
          </a:p>
          <a:p>
            <a:r>
              <a:rPr lang="et-EE" dirty="0" smtClean="0"/>
              <a:t>Peresarnaseid </a:t>
            </a:r>
            <a:r>
              <a:rPr lang="et-EE" dirty="0" err="1" smtClean="0"/>
              <a:t>teenuseosutajaid</a:t>
            </a:r>
            <a:r>
              <a:rPr lang="et-EE" dirty="0" smtClean="0"/>
              <a:t> 3 (lapsi ühes peres 2-4)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9920" y="6239065"/>
            <a:ext cx="747656" cy="365125"/>
          </a:xfrm>
        </p:spPr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50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Hoolduspered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Üleriigilises registris 17 perekonda (Tartus ja Tartumaal 2);</a:t>
            </a:r>
          </a:p>
          <a:p>
            <a:pPr lvl="1"/>
            <a:r>
              <a:rPr lang="et-EE" dirty="0" smtClean="0"/>
              <a:t>Majanduslik toetus hooldusperedele:</a:t>
            </a:r>
          </a:p>
          <a:p>
            <a:pPr lvl="2"/>
            <a:r>
              <a:rPr lang="et-EE" dirty="0" smtClean="0">
                <a:solidFill>
                  <a:schemeClr val="tx1"/>
                </a:solidFill>
              </a:rPr>
              <a:t>Hooldusperevanema toetus seaduses fikseeritud määras + lapse isiklikud kulutused 240 €;</a:t>
            </a:r>
          </a:p>
          <a:p>
            <a:pPr lvl="2"/>
            <a:r>
              <a:rPr lang="et-EE" dirty="0" smtClean="0">
                <a:solidFill>
                  <a:schemeClr val="tx1"/>
                </a:solidFill>
              </a:rPr>
              <a:t>Lisatoetus 11 perest 5le (lasteaia koha- ja toidutasu määras; huvihariduse tagamine);</a:t>
            </a:r>
          </a:p>
          <a:p>
            <a:pPr lvl="2"/>
            <a:r>
              <a:rPr lang="et-EE" dirty="0" smtClean="0">
                <a:solidFill>
                  <a:schemeClr val="tx1"/>
                </a:solidFill>
              </a:rPr>
              <a:t>Ühekordsed täiendavad toetused.</a:t>
            </a:r>
          </a:p>
          <a:p>
            <a:pPr lvl="1"/>
            <a:r>
              <a:rPr lang="et-EE" dirty="0" smtClean="0"/>
              <a:t>Mitterahaline toetus hooldusperedele:</a:t>
            </a:r>
          </a:p>
          <a:p>
            <a:pPr lvl="2"/>
            <a:r>
              <a:rPr lang="et-EE" dirty="0" smtClean="0">
                <a:solidFill>
                  <a:schemeClr val="tx1"/>
                </a:solidFill>
              </a:rPr>
              <a:t>Riiklikud tugiteenused;</a:t>
            </a:r>
          </a:p>
          <a:p>
            <a:pPr lvl="2"/>
            <a:r>
              <a:rPr lang="et-EE" dirty="0" smtClean="0">
                <a:solidFill>
                  <a:schemeClr val="tx1"/>
                </a:solidFill>
              </a:rPr>
              <a:t>Tasuta psühholoogiline nõustamine Tartu linna poolt;</a:t>
            </a:r>
          </a:p>
          <a:p>
            <a:pPr lvl="2"/>
            <a:r>
              <a:rPr lang="et-EE" dirty="0" smtClean="0">
                <a:solidFill>
                  <a:schemeClr val="tx1"/>
                </a:solidFill>
              </a:rPr>
              <a:t>Tasuta </a:t>
            </a:r>
            <a:r>
              <a:rPr lang="et-EE" dirty="0" err="1" smtClean="0">
                <a:solidFill>
                  <a:schemeClr val="tx1"/>
                </a:solidFill>
              </a:rPr>
              <a:t>vanemlusprogrammid</a:t>
            </a:r>
            <a:endParaRPr lang="et-E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16768" y="6239065"/>
            <a:ext cx="820808" cy="365125"/>
          </a:xfrm>
        </p:spPr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30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Asendushooldusteenuse eesmärgid Tartu linnas 2019. aastal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Hooldusperede värbamine ja teavitustöö;</a:t>
            </a:r>
          </a:p>
          <a:p>
            <a:r>
              <a:rPr lang="et-EE" dirty="0" smtClean="0"/>
              <a:t>Perest eraldatud ja juba asendushooldusteenusel viibivatele väikelastele hooldusperede leidmine;</a:t>
            </a:r>
          </a:p>
          <a:p>
            <a:r>
              <a:rPr lang="et-EE" dirty="0" smtClean="0"/>
              <a:t>Valdkonna kitsaskohtade kirjeldamine Sotsiaalministeeriumile ja Sotsiaalkindlustusametile.</a:t>
            </a:r>
          </a:p>
          <a:p>
            <a:endParaRPr lang="et-E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44200" y="6239065"/>
            <a:ext cx="793376" cy="365125"/>
          </a:xfrm>
        </p:spPr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02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Asendushooldusteenuse rahastus 2019-2020. aastatel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2019. aastal:</a:t>
            </a:r>
          </a:p>
          <a:p>
            <a:pPr lvl="1"/>
            <a:r>
              <a:rPr lang="et-EE" dirty="0" smtClean="0"/>
              <a:t>Kogukulu 1,74 miljonit eurot;</a:t>
            </a:r>
          </a:p>
          <a:p>
            <a:pPr lvl="1"/>
            <a:r>
              <a:rPr lang="et-EE" dirty="0" smtClean="0"/>
              <a:t>Ülejääk 2019. aastal toetusfondi vahenditest 8,5 %</a:t>
            </a:r>
            <a:endParaRPr lang="et-EE" dirty="0"/>
          </a:p>
          <a:p>
            <a:r>
              <a:rPr lang="et-EE" dirty="0" smtClean="0"/>
              <a:t>2020. aasta prognoos:</a:t>
            </a:r>
          </a:p>
          <a:p>
            <a:pPr lvl="1"/>
            <a:r>
              <a:rPr lang="et-EE" dirty="0" smtClean="0"/>
              <a:t>1,88 miljonit eurot</a:t>
            </a:r>
          </a:p>
          <a:p>
            <a:r>
              <a:rPr lang="et-EE" dirty="0" smtClean="0"/>
              <a:t>Teenuse hind 2020. aastal</a:t>
            </a:r>
          </a:p>
          <a:p>
            <a:pPr lvl="1"/>
            <a:r>
              <a:rPr lang="et-EE" dirty="0" smtClean="0"/>
              <a:t>Keskmine asendushooldusteenuse hind 1831 eurot, madalaim 1450 eurot, kõrgeim 2340 eurot;</a:t>
            </a:r>
          </a:p>
          <a:p>
            <a:pPr lvl="1"/>
            <a:r>
              <a:rPr lang="et-EE" dirty="0" err="1" smtClean="0"/>
              <a:t>Järelhooldusteenus</a:t>
            </a:r>
            <a:r>
              <a:rPr lang="et-EE" dirty="0" smtClean="0"/>
              <a:t> asutuses madalaim hind 700 eurot, kõrgeim 1920 eurot</a:t>
            </a:r>
          </a:p>
          <a:p>
            <a:pPr marL="0" indent="0">
              <a:buNone/>
            </a:pPr>
            <a:endParaRPr lang="et-E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588752" y="6239065"/>
            <a:ext cx="948824" cy="365125"/>
          </a:xfrm>
        </p:spPr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482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Valdkonna probleemkohad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Hooldusperede vähesus ja vähene ettevalmistus;</a:t>
            </a:r>
          </a:p>
          <a:p>
            <a:r>
              <a:rPr lang="et-EE" dirty="0" smtClean="0"/>
              <a:t>Füüsilise isikust eestkoste lõpetamine asutusepõhise hoolduse kasuks;</a:t>
            </a:r>
          </a:p>
          <a:p>
            <a:r>
              <a:rPr lang="et-EE" dirty="0" smtClean="0"/>
              <a:t>Eestkosteperede vähene toetus;</a:t>
            </a:r>
          </a:p>
          <a:p>
            <a:r>
              <a:rPr lang="et-EE" dirty="0" smtClean="0"/>
              <a:t>Teenuse hinnatõus alates kohalike omavalitsuste korraldamisele minekust;</a:t>
            </a:r>
          </a:p>
          <a:p>
            <a:r>
              <a:rPr lang="et-EE" dirty="0" smtClean="0"/>
              <a:t>Vähene teenuskohtade olemasolu;</a:t>
            </a:r>
          </a:p>
          <a:p>
            <a:r>
              <a:rPr lang="et-EE" dirty="0" smtClean="0"/>
              <a:t>Erivajadustega lastele sobivate hooldusvormide vähesus;</a:t>
            </a:r>
          </a:p>
          <a:p>
            <a:r>
              <a:rPr lang="et-EE" dirty="0" err="1" smtClean="0"/>
              <a:t>Järelhooldusteenuse</a:t>
            </a:r>
            <a:r>
              <a:rPr lang="et-EE" dirty="0" smtClean="0"/>
              <a:t> vähene reguleeritus ja kvaliteedijuhis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89336" y="6239065"/>
            <a:ext cx="848240" cy="365125"/>
          </a:xfrm>
        </p:spPr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6BD1-783F-EE47-9804-03395A17E752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02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03" b="17903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Brit.Peterson@raad.tartu.ee</a:t>
            </a:r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/>
              <a:t>Tänan tähelepanu eest!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t-EE" dirty="0" smtClean="0"/>
              <a:t>16.04.2020</a:t>
            </a:r>
            <a:endParaRPr lang="et-EE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73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artu_1">
      <a:dk1>
        <a:srgbClr val="363636"/>
      </a:dk1>
      <a:lt1>
        <a:srgbClr val="FFFFFF"/>
      </a:lt1>
      <a:dk2>
        <a:srgbClr val="363636"/>
      </a:dk2>
      <a:lt2>
        <a:srgbClr val="F9F9F9"/>
      </a:lt2>
      <a:accent1>
        <a:srgbClr val="004187"/>
      </a:accent1>
      <a:accent2>
        <a:srgbClr val="24AC9F"/>
      </a:accent2>
      <a:accent3>
        <a:srgbClr val="FBAE58"/>
      </a:accent3>
      <a:accent4>
        <a:srgbClr val="BF3452"/>
      </a:accent4>
      <a:accent5>
        <a:srgbClr val="6ECBC2"/>
      </a:accent5>
      <a:accent6>
        <a:srgbClr val="4677BC"/>
      </a:accent6>
      <a:hlink>
        <a:srgbClr val="0563C1"/>
      </a:hlink>
      <a:folHlink>
        <a:srgbClr val="24AC9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rtu_Linnavalitsus_PPT" id="{98B6B436-7968-5D4D-A1D5-824F098A7944}" vid="{92B2329E-B9F5-0D49-9BE7-153EDCB5CC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6214</TotalTime>
  <Words>318</Words>
  <Application>Microsoft Office PowerPoint</Application>
  <PresentationFormat>Widescreen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AlNile</vt:lpstr>
      <vt:lpstr>AlNile-Bold</vt:lpstr>
      <vt:lpstr>Arial</vt:lpstr>
      <vt:lpstr>Calibri</vt:lpstr>
      <vt:lpstr>Office Theme</vt:lpstr>
      <vt:lpstr>Asendus- ja järelhooldusteenus Tartu linnas</vt:lpstr>
      <vt:lpstr>Asendus- ja järelhooldusteenus arvudes</vt:lpstr>
      <vt:lpstr>Asendushooldusteenuse osutajad</vt:lpstr>
      <vt:lpstr>Hoolduspered</vt:lpstr>
      <vt:lpstr>Asendushooldusteenuse eesmärgid Tartu linnas 2019. aastal</vt:lpstr>
      <vt:lpstr>Asendushooldusteenuse rahastus 2019-2020. aastatel</vt:lpstr>
      <vt:lpstr>Valdkonna probleemkohad</vt:lpstr>
      <vt:lpstr>Tänan tähelepanu eest!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Krüpteeritud sõnumirakendused: e-salastusmeetod</dc:title>
  <dc:creator>Ahto Ahas</dc:creator>
  <cp:lastModifiedBy>TLV</cp:lastModifiedBy>
  <cp:revision>106</cp:revision>
  <dcterms:created xsi:type="dcterms:W3CDTF">2018-03-19T14:11:26Z</dcterms:created>
  <dcterms:modified xsi:type="dcterms:W3CDTF">2020-04-09T11:49:11Z</dcterms:modified>
</cp:coreProperties>
</file>